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23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0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1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8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7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6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C588-A47D-4715-B2D5-90294878D9F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5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912" y="430696"/>
            <a:ext cx="3054627" cy="129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Does my child have a temperature, new continuous cough or lost taste or sense of smell?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4591" y="430696"/>
            <a:ext cx="2994992" cy="136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Does any member of our household have a temperature, new continuous cough or lost taste or sense of smell?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90329" y="2144416"/>
            <a:ext cx="728869" cy="742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2581" y="4318814"/>
            <a:ext cx="3054627" cy="1257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CHILD MUST GET COVID TEST – COVID NHS Number 119 – MUST INFORM SCHOOL OF RESULT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36573" y="8708341"/>
            <a:ext cx="1245704" cy="1073427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Child can go to school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1911" y="3351139"/>
            <a:ext cx="1777449" cy="694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Child stays at home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02088" y="5940280"/>
            <a:ext cx="1245704" cy="649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Positive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42047" y="5978381"/>
            <a:ext cx="1245704" cy="6493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Negative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81260" y="1947221"/>
            <a:ext cx="728869" cy="742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94991" y="3028119"/>
            <a:ext cx="728869" cy="7421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NO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899454" y="2812762"/>
            <a:ext cx="2700129" cy="8034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All members of the household stay at home.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9743" y="7008743"/>
            <a:ext cx="1577010" cy="151505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Child </a:t>
            </a:r>
            <a:r>
              <a:rPr lang="en-GB" sz="1600" dirty="0" smtClean="0"/>
              <a:t>stays </a:t>
            </a:r>
            <a:r>
              <a:rPr lang="en-GB" sz="1600" dirty="0"/>
              <a:t>at home for at least 10 days and </a:t>
            </a:r>
            <a:r>
              <a:rPr lang="en-GB" sz="1600" dirty="0" smtClean="0"/>
              <a:t>symptoms have gone</a:t>
            </a:r>
            <a:endParaRPr lang="en-GB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3419061" y="3879584"/>
            <a:ext cx="3349486" cy="1881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Member of household showing  symptoms  must get COVID test –  COVID NHS NUMBER 119 and others get tested if they show symptoms – MUST INFORM SCHOOL OF RESULT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522843" y="5978381"/>
            <a:ext cx="1245704" cy="649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Positive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036944" y="5978381"/>
            <a:ext cx="1245704" cy="6493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Negative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522843" y="6844748"/>
            <a:ext cx="1245704" cy="11926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Child stays at home for 10 days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712838" y="6997148"/>
            <a:ext cx="1504122" cy="12291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If child is well and </a:t>
            </a:r>
            <a:r>
              <a:rPr lang="en-GB" dirty="0" smtClean="0">
                <a:solidFill>
                  <a:schemeClr val="tx1"/>
                </a:solidFill>
              </a:rPr>
              <a:t>symptoms have </a:t>
            </a:r>
            <a:r>
              <a:rPr lang="en-GB" dirty="0">
                <a:solidFill>
                  <a:schemeClr val="tx1"/>
                </a:solidFill>
              </a:rPr>
              <a:t>gone </a:t>
            </a:r>
          </a:p>
        </p:txBody>
      </p:sp>
      <p:cxnSp>
        <p:nvCxnSpPr>
          <p:cNvPr id="25" name="Straight Arrow Connector 24"/>
          <p:cNvCxnSpPr>
            <a:stCxn id="4" idx="2"/>
            <a:endCxn id="15" idx="0"/>
          </p:cNvCxnSpPr>
          <p:nvPr/>
        </p:nvCxnSpPr>
        <p:spPr>
          <a:xfrm>
            <a:off x="1759226" y="1725308"/>
            <a:ext cx="1600200" cy="13028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5" idx="0"/>
          </p:cNvCxnSpPr>
          <p:nvPr/>
        </p:nvCxnSpPr>
        <p:spPr>
          <a:xfrm flipH="1">
            <a:off x="3359426" y="1798979"/>
            <a:ext cx="1742661" cy="12291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9" idx="0"/>
          </p:cNvCxnSpPr>
          <p:nvPr/>
        </p:nvCxnSpPr>
        <p:spPr>
          <a:xfrm flipH="1">
            <a:off x="3359425" y="3770240"/>
            <a:ext cx="1" cy="49381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14" idx="0"/>
          </p:cNvCxnSpPr>
          <p:nvPr/>
        </p:nvCxnSpPr>
        <p:spPr>
          <a:xfrm>
            <a:off x="5102087" y="1798979"/>
            <a:ext cx="1043608" cy="1482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11" idx="0"/>
          </p:cNvCxnSpPr>
          <p:nvPr/>
        </p:nvCxnSpPr>
        <p:spPr>
          <a:xfrm>
            <a:off x="854764" y="2886537"/>
            <a:ext cx="265872" cy="4646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2"/>
            <a:endCxn id="7" idx="0"/>
          </p:cNvCxnSpPr>
          <p:nvPr/>
        </p:nvCxnSpPr>
        <p:spPr>
          <a:xfrm>
            <a:off x="1120636" y="4046108"/>
            <a:ext cx="529259" cy="2727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2"/>
            <a:endCxn id="12" idx="0"/>
          </p:cNvCxnSpPr>
          <p:nvPr/>
        </p:nvCxnSpPr>
        <p:spPr>
          <a:xfrm flipH="1">
            <a:off x="824940" y="5575851"/>
            <a:ext cx="824955" cy="3644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2"/>
            <a:endCxn id="13" idx="0"/>
          </p:cNvCxnSpPr>
          <p:nvPr/>
        </p:nvCxnSpPr>
        <p:spPr>
          <a:xfrm>
            <a:off x="1649895" y="5575851"/>
            <a:ext cx="815004" cy="4025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2"/>
            <a:endCxn id="17" idx="0"/>
          </p:cNvCxnSpPr>
          <p:nvPr/>
        </p:nvCxnSpPr>
        <p:spPr>
          <a:xfrm>
            <a:off x="824940" y="6589635"/>
            <a:ext cx="3308" cy="4191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3" idx="2"/>
            <a:endCxn id="23" idx="0"/>
          </p:cNvCxnSpPr>
          <p:nvPr/>
        </p:nvCxnSpPr>
        <p:spPr>
          <a:xfrm>
            <a:off x="2464899" y="6627736"/>
            <a:ext cx="0" cy="3694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3" idx="2"/>
            <a:endCxn id="9" idx="0"/>
          </p:cNvCxnSpPr>
          <p:nvPr/>
        </p:nvCxnSpPr>
        <p:spPr>
          <a:xfrm>
            <a:off x="2464899" y="8226288"/>
            <a:ext cx="894526" cy="4820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4" idx="2"/>
            <a:endCxn id="16" idx="0"/>
          </p:cNvCxnSpPr>
          <p:nvPr/>
        </p:nvCxnSpPr>
        <p:spPr>
          <a:xfrm flipH="1">
            <a:off x="5249519" y="2689342"/>
            <a:ext cx="896176" cy="1234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6" idx="2"/>
            <a:endCxn id="19" idx="0"/>
          </p:cNvCxnSpPr>
          <p:nvPr/>
        </p:nvCxnSpPr>
        <p:spPr>
          <a:xfrm flipH="1">
            <a:off x="5093804" y="3616186"/>
            <a:ext cx="155715" cy="2633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9" idx="2"/>
            <a:endCxn id="21" idx="0"/>
          </p:cNvCxnSpPr>
          <p:nvPr/>
        </p:nvCxnSpPr>
        <p:spPr>
          <a:xfrm flipH="1">
            <a:off x="4659796" y="5761369"/>
            <a:ext cx="434008" cy="217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9" idx="2"/>
            <a:endCxn id="20" idx="0"/>
          </p:cNvCxnSpPr>
          <p:nvPr/>
        </p:nvCxnSpPr>
        <p:spPr>
          <a:xfrm>
            <a:off x="5093804" y="5761369"/>
            <a:ext cx="1051891" cy="217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0" idx="2"/>
            <a:endCxn id="22" idx="0"/>
          </p:cNvCxnSpPr>
          <p:nvPr/>
        </p:nvCxnSpPr>
        <p:spPr>
          <a:xfrm>
            <a:off x="6145695" y="6627736"/>
            <a:ext cx="0" cy="217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1" idx="2"/>
            <a:endCxn id="9" idx="0"/>
          </p:cNvCxnSpPr>
          <p:nvPr/>
        </p:nvCxnSpPr>
        <p:spPr>
          <a:xfrm flipH="1">
            <a:off x="3359425" y="6627736"/>
            <a:ext cx="1300371" cy="20806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177748" y="8120272"/>
            <a:ext cx="2590799" cy="16797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If you are contacted by NHS Test and Trace (and your child was with you during the contact with the COVID-19 person) you and your child must self isolate for 14 days, even if either of you receive a negative test. 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74565" y="-88607"/>
            <a:ext cx="65088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COVID SYMPTOMS AT HOME FLOW CHART</a:t>
            </a:r>
            <a:endParaRPr lang="en-US" sz="28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3" name="Straight Arrow Connector 132"/>
          <p:cNvCxnSpPr>
            <a:stCxn id="4" idx="2"/>
            <a:endCxn id="6" idx="0"/>
          </p:cNvCxnSpPr>
          <p:nvPr/>
        </p:nvCxnSpPr>
        <p:spPr>
          <a:xfrm flipH="1">
            <a:off x="854764" y="1725308"/>
            <a:ext cx="904462" cy="4191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104352" y="8595701"/>
            <a:ext cx="2534485" cy="1183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child shows any COVID-19 symptoms they cannot return to school without receiving a NEGATIVE TEST.</a:t>
            </a:r>
          </a:p>
        </p:txBody>
      </p:sp>
    </p:spTree>
    <p:extLst>
      <p:ext uri="{BB962C8B-B14F-4D97-AF65-F5344CB8AC3E}">
        <p14:creationId xmlns:p14="http://schemas.microsoft.com/office/powerpoint/2010/main" val="121317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21" y="431541"/>
            <a:ext cx="6241775" cy="642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CHILD HAS </a:t>
            </a:r>
            <a:r>
              <a:rPr lang="en-GB" sz="1400" dirty="0" smtClean="0"/>
              <a:t>TEMPERATURE</a:t>
            </a:r>
            <a:r>
              <a:rPr lang="en-GB" sz="1400" dirty="0"/>
              <a:t>, DEVELOPS NEW CONTINOUS COUGH or LOSES SENSE OF TASTE OR SMELL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2487" y="1045607"/>
            <a:ext cx="1444486" cy="465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CHILD 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729038" y="1040974"/>
            <a:ext cx="1444486" cy="477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STAFF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7916" y="1931460"/>
            <a:ext cx="2667334" cy="1052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REMOVED FROM ROOM IMMEDIATELY </a:t>
            </a:r>
            <a:r>
              <a:rPr lang="en-GB" sz="1400" dirty="0" smtClean="0"/>
              <a:t>(</a:t>
            </a:r>
            <a:r>
              <a:rPr lang="en-GB" sz="1400" dirty="0"/>
              <a:t>Others children stopped from passing if possible)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305133" y="1845388"/>
            <a:ext cx="2299252" cy="1138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Staff </a:t>
            </a:r>
            <a:r>
              <a:rPr lang="en-GB" sz="1400" dirty="0" smtClean="0"/>
              <a:t>member </a:t>
            </a:r>
            <a:r>
              <a:rPr lang="en-GB" sz="1400" dirty="0"/>
              <a:t>from classroom / year group </a:t>
            </a:r>
            <a:r>
              <a:rPr lang="en-GB" sz="1400" dirty="0" smtClean="0"/>
              <a:t>puts </a:t>
            </a:r>
            <a:r>
              <a:rPr lang="en-GB" sz="1400" dirty="0"/>
              <a:t>on f</a:t>
            </a:r>
            <a:r>
              <a:rPr lang="en-GB" sz="1400" dirty="0" smtClean="0"/>
              <a:t>ull </a:t>
            </a:r>
            <a:r>
              <a:rPr lang="en-GB" sz="1400" dirty="0"/>
              <a:t>PPE – mask, visor, apron and gloves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301363" y="3271248"/>
            <a:ext cx="4320208" cy="830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PPE </a:t>
            </a:r>
            <a:r>
              <a:rPr lang="en-GB" sz="1400" dirty="0" smtClean="0"/>
              <a:t>staff </a:t>
            </a:r>
            <a:r>
              <a:rPr lang="en-GB" sz="1400" dirty="0"/>
              <a:t>m</a:t>
            </a:r>
            <a:r>
              <a:rPr lang="en-GB" sz="1400" dirty="0" smtClean="0"/>
              <a:t>ember </a:t>
            </a:r>
            <a:r>
              <a:rPr lang="en-GB" sz="1400" dirty="0"/>
              <a:t>and </a:t>
            </a:r>
            <a:r>
              <a:rPr lang="en-GB" sz="1400" dirty="0" smtClean="0"/>
              <a:t>child </a:t>
            </a:r>
            <a:r>
              <a:rPr lang="en-GB" sz="1400" dirty="0"/>
              <a:t>move to FIRST AID  ISOLATION </a:t>
            </a:r>
            <a:r>
              <a:rPr lang="en-GB" sz="1400" dirty="0" smtClean="0"/>
              <a:t>BAY– </a:t>
            </a:r>
            <a:r>
              <a:rPr lang="en-GB" sz="1400" dirty="0"/>
              <a:t>avoiding other staff and children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620989" y="4388953"/>
            <a:ext cx="3062909" cy="1022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PPE </a:t>
            </a:r>
            <a:r>
              <a:rPr lang="en-GB" sz="1400" dirty="0" smtClean="0"/>
              <a:t>staff </a:t>
            </a:r>
            <a:r>
              <a:rPr lang="en-GB" sz="1400" dirty="0"/>
              <a:t>m</a:t>
            </a:r>
            <a:r>
              <a:rPr lang="en-GB" sz="1400" dirty="0" smtClean="0"/>
              <a:t>ember </a:t>
            </a:r>
            <a:r>
              <a:rPr lang="en-GB" sz="1400" dirty="0"/>
              <a:t>takes temperature </a:t>
            </a:r>
          </a:p>
          <a:p>
            <a:pPr algn="ctr"/>
            <a:r>
              <a:rPr lang="en-GB" sz="1400" dirty="0"/>
              <a:t>Inform office staff if over </a:t>
            </a:r>
            <a:r>
              <a:rPr lang="en-GB" sz="1400" dirty="0" smtClean="0"/>
              <a:t>37.4 </a:t>
            </a:r>
            <a:r>
              <a:rPr lang="en-GB" sz="1400" dirty="0"/>
              <a:t>degrees.  Member of staff stays with child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97560" y="4551169"/>
            <a:ext cx="2554356" cy="697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Child stays in FIRST </a:t>
            </a:r>
            <a:r>
              <a:rPr lang="en-GB" sz="1400" dirty="0" smtClean="0"/>
              <a:t>AID ISOLATION </a:t>
            </a:r>
            <a:r>
              <a:rPr lang="en-GB" sz="1400" dirty="0"/>
              <a:t>BAY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951916" y="5616638"/>
            <a:ext cx="3790956" cy="1358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PPE Staff Member informs the Office staff of the temperature and Office staff ring parents to request IMMEDIATE pick up and request parents to organise a COVID test. Parent </a:t>
            </a:r>
            <a:r>
              <a:rPr lang="en-GB" sz="1400" dirty="0" smtClean="0"/>
              <a:t>to </a:t>
            </a:r>
            <a:r>
              <a:rPr lang="en-GB" sz="1400" dirty="0"/>
              <a:t>wait in front lobby.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570465" y="7143270"/>
            <a:ext cx="3163956" cy="604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Member of office staff </a:t>
            </a:r>
            <a:r>
              <a:rPr lang="en-GB" sz="1400" dirty="0" smtClean="0"/>
              <a:t>arranges for any siblings to be collected from class.</a:t>
            </a:r>
            <a:endParaRPr lang="en-GB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393838" y="7900449"/>
            <a:ext cx="6135258" cy="433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PPE </a:t>
            </a:r>
            <a:r>
              <a:rPr lang="en-GB" sz="1400" dirty="0" smtClean="0"/>
              <a:t>member </a:t>
            </a:r>
            <a:r>
              <a:rPr lang="en-GB" sz="1400" dirty="0"/>
              <a:t>of staff take child to front lobby and reminds parent to get a COVID-19 test and let us know the result.  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12522" y="8545959"/>
            <a:ext cx="6497889" cy="582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PPE </a:t>
            </a:r>
            <a:r>
              <a:rPr lang="en-GB" sz="1300" dirty="0" smtClean="0"/>
              <a:t>member </a:t>
            </a:r>
            <a:r>
              <a:rPr lang="en-GB" sz="1300" dirty="0"/>
              <a:t>of staff closes </a:t>
            </a:r>
            <a:r>
              <a:rPr lang="en-GB" sz="1300" dirty="0" smtClean="0"/>
              <a:t>first aid isolation bay and informs site team or a senior member of staff  that it needs to be cleaned. PPE staff member disposes any PPE in bin, and washes hands thoroughly.</a:t>
            </a:r>
            <a:endParaRPr lang="en-GB" sz="1300" dirty="0"/>
          </a:p>
        </p:txBody>
      </p:sp>
      <p:sp>
        <p:nvSpPr>
          <p:cNvPr id="51" name="Rounded Rectangle 50"/>
          <p:cNvSpPr/>
          <p:nvPr/>
        </p:nvSpPr>
        <p:spPr>
          <a:xfrm>
            <a:off x="267773" y="9324087"/>
            <a:ext cx="6387385" cy="497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CLEANERS CLEAN FIRST AID ISOLATION BAY </a:t>
            </a:r>
            <a:r>
              <a:rPr lang="en-GB" sz="1400" dirty="0" smtClean="0"/>
              <a:t>THROUGHLY</a:t>
            </a:r>
            <a:endParaRPr lang="en-GB" sz="1400" dirty="0"/>
          </a:p>
        </p:txBody>
      </p:sp>
      <p:sp>
        <p:nvSpPr>
          <p:cNvPr id="2" name="Rectangle 1"/>
          <p:cNvSpPr/>
          <p:nvPr/>
        </p:nvSpPr>
        <p:spPr>
          <a:xfrm>
            <a:off x="190530" y="-5284"/>
            <a:ext cx="65789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ACTIONS IF CHILD SHOWS COVID-19 SYMPTOMS AT SCHOOL</a:t>
            </a:r>
          </a:p>
        </p:txBody>
      </p:sp>
      <p:cxnSp>
        <p:nvCxnSpPr>
          <p:cNvPr id="26" name="Straight Arrow Connector 25"/>
          <p:cNvCxnSpPr>
            <a:stCxn id="38" idx="2"/>
            <a:endCxn id="41" idx="0"/>
          </p:cNvCxnSpPr>
          <p:nvPr/>
        </p:nvCxnSpPr>
        <p:spPr>
          <a:xfrm>
            <a:off x="5451281" y="1518799"/>
            <a:ext cx="3478" cy="3265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" idx="2"/>
            <a:endCxn id="39" idx="0"/>
          </p:cNvCxnSpPr>
          <p:nvPr/>
        </p:nvCxnSpPr>
        <p:spPr>
          <a:xfrm flipH="1">
            <a:off x="1401583" y="1510675"/>
            <a:ext cx="3147" cy="4207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1" idx="2"/>
            <a:endCxn id="42" idx="0"/>
          </p:cNvCxnSpPr>
          <p:nvPr/>
        </p:nvCxnSpPr>
        <p:spPr>
          <a:xfrm flipH="1">
            <a:off x="3461467" y="2983797"/>
            <a:ext cx="1993292" cy="287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2"/>
          </p:cNvCxnSpPr>
          <p:nvPr/>
        </p:nvCxnSpPr>
        <p:spPr>
          <a:xfrm>
            <a:off x="1401583" y="2983797"/>
            <a:ext cx="2177333" cy="287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2" idx="2"/>
            <a:endCxn id="45" idx="0"/>
          </p:cNvCxnSpPr>
          <p:nvPr/>
        </p:nvCxnSpPr>
        <p:spPr>
          <a:xfrm flipH="1">
            <a:off x="1674738" y="4101502"/>
            <a:ext cx="1786729" cy="4496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2" idx="2"/>
            <a:endCxn id="44" idx="0"/>
          </p:cNvCxnSpPr>
          <p:nvPr/>
        </p:nvCxnSpPr>
        <p:spPr>
          <a:xfrm>
            <a:off x="3461467" y="4101502"/>
            <a:ext cx="1690977" cy="287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4" idx="2"/>
            <a:endCxn id="47" idx="0"/>
          </p:cNvCxnSpPr>
          <p:nvPr/>
        </p:nvCxnSpPr>
        <p:spPr>
          <a:xfrm flipH="1">
            <a:off x="4847394" y="5411155"/>
            <a:ext cx="305050" cy="2054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7" idx="2"/>
            <a:endCxn id="48" idx="0"/>
          </p:cNvCxnSpPr>
          <p:nvPr/>
        </p:nvCxnSpPr>
        <p:spPr>
          <a:xfrm>
            <a:off x="4847394" y="6975529"/>
            <a:ext cx="305049" cy="167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8" idx="2"/>
            <a:endCxn id="49" idx="0"/>
          </p:cNvCxnSpPr>
          <p:nvPr/>
        </p:nvCxnSpPr>
        <p:spPr>
          <a:xfrm flipH="1">
            <a:off x="3461467" y="7747790"/>
            <a:ext cx="1690976" cy="1526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9" idx="2"/>
            <a:endCxn id="50" idx="0"/>
          </p:cNvCxnSpPr>
          <p:nvPr/>
        </p:nvCxnSpPr>
        <p:spPr>
          <a:xfrm>
            <a:off x="3461467" y="8334420"/>
            <a:ext cx="0" cy="2115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0" idx="2"/>
            <a:endCxn id="51" idx="0"/>
          </p:cNvCxnSpPr>
          <p:nvPr/>
        </p:nvCxnSpPr>
        <p:spPr>
          <a:xfrm flipH="1">
            <a:off x="3461466" y="9128134"/>
            <a:ext cx="1" cy="1959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45" idx="2"/>
            <a:endCxn id="49" idx="0"/>
          </p:cNvCxnSpPr>
          <p:nvPr/>
        </p:nvCxnSpPr>
        <p:spPr>
          <a:xfrm>
            <a:off x="1674738" y="5248938"/>
            <a:ext cx="1786729" cy="2651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91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425</Words>
  <Application>Microsoft Office PowerPoint</Application>
  <PresentationFormat>A4 Paper (210x297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Pilgrims' Cross 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le fevre</dc:creator>
  <cp:lastModifiedBy>CKing</cp:lastModifiedBy>
  <cp:revision>21</cp:revision>
  <dcterms:created xsi:type="dcterms:W3CDTF">2020-08-24T12:54:28Z</dcterms:created>
  <dcterms:modified xsi:type="dcterms:W3CDTF">2020-09-11T09:03:53Z</dcterms:modified>
</cp:coreProperties>
</file>